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1857375"/>
  <p:embeddedFontLst>
    <p:embeddedFont>
      <p:font typeface="IBM Plex Mono SemiBold"/>
      <p:regular r:id="rId52"/>
      <p:bold r:id="rId53"/>
      <p:italic r:id="rId54"/>
      <p:boldItalic r:id="rId55"/>
    </p:embeddedFont>
    <p:embeddedFont>
      <p:font typeface="IBM Plex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0" roundtripDataSignature="AMtx7mguTutxyHmqbfbLZ1e0qrHxt6kk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IBMPlexMonoSemiBold-bold.fntdata"/><Relationship Id="rId52" Type="http://schemas.openxmlformats.org/officeDocument/2006/relationships/font" Target="fonts/IBMPlexMonoSemiBold-regular.fntdata"/><Relationship Id="rId11" Type="http://schemas.openxmlformats.org/officeDocument/2006/relationships/slide" Target="slides/slide6.xml"/><Relationship Id="rId55" Type="http://schemas.openxmlformats.org/officeDocument/2006/relationships/font" Target="fonts/IBMPlexMonoSemiBold-bold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SemiBold-italic.fntdata"/><Relationship Id="rId13" Type="http://schemas.openxmlformats.org/officeDocument/2006/relationships/slide" Target="slides/slide8.xml"/><Relationship Id="rId57" Type="http://schemas.openxmlformats.org/officeDocument/2006/relationships/font" Target="fonts/IBMPlexMono-bold.fntdata"/><Relationship Id="rId12" Type="http://schemas.openxmlformats.org/officeDocument/2006/relationships/slide" Target="slides/slide7.xml"/><Relationship Id="rId56" Type="http://schemas.openxmlformats.org/officeDocument/2006/relationships/font" Target="fonts/IBMPlexMono-regular.fntdata"/><Relationship Id="rId15" Type="http://schemas.openxmlformats.org/officeDocument/2006/relationships/slide" Target="slides/slide10.xml"/><Relationship Id="rId59" Type="http://schemas.openxmlformats.org/officeDocument/2006/relationships/font" Target="fonts/IBMPlexMono-boldItalic.fntdata"/><Relationship Id="rId14" Type="http://schemas.openxmlformats.org/officeDocument/2006/relationships/slide" Target="slides/slide9.xml"/><Relationship Id="rId58" Type="http://schemas.openxmlformats.org/officeDocument/2006/relationships/font" Target="fonts/IBMPlex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1" name="Google Shape;26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github.com/nicnolet/ibmcapstone/blob/main/jupyter-labs-eda-datavizfi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github.com/nicnolet/ibmcapstone/blob/main/jupyter-labs-eda-sql-coursera_sqllite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s://github.com/nicnolet/ibmcapstone/blob/main/lab_jupyter_launch_site_location_fin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hyperlink" Target="https://github.com/nicnolet/ibmcapstone/blob/main/spacex_dash_appfin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hyperlink" Target="https://github.com/nicnolet/ibmcapstone/blob/main/SpaceX_Machine%20Learning%20Prediction_Part_5%20fin.ipynb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41.png"/><Relationship Id="rId5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50.png"/><Relationship Id="rId5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70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5.png"/><Relationship Id="rId13" Type="http://schemas.openxmlformats.org/officeDocument/2006/relationships/image" Target="../media/image14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s://github.com/nicnolet/ibmcapstone/blob/main/jupyter-labs-spacex-data-collection-api.ipynb" TargetMode="External"/><Relationship Id="rId9" Type="http://schemas.openxmlformats.org/officeDocument/2006/relationships/image" Target="../media/image1.png"/><Relationship Id="rId15" Type="http://schemas.openxmlformats.org/officeDocument/2006/relationships/image" Target="../media/image13.png"/><Relationship Id="rId1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Nicholas Nolet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Aug 27th 2022</a:t>
            </a:r>
            <a:endParaRPr/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p10"/>
          <p:cNvSpPr txBox="1"/>
          <p:nvPr>
            <p:ph idx="1" type="body"/>
          </p:nvPr>
        </p:nvSpPr>
        <p:spPr>
          <a:xfrm>
            <a:off x="766025" y="1771200"/>
            <a:ext cx="10226100" cy="46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Exploratory Data Analysis and Data labelling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  <p:sp>
        <p:nvSpPr>
          <p:cNvPr id="205" name="Google Shape;205;p10"/>
          <p:cNvSpPr/>
          <p:nvPr/>
        </p:nvSpPr>
        <p:spPr>
          <a:xfrm>
            <a:off x="2013600" y="2338025"/>
            <a:ext cx="1937100" cy="11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Launch Sites calculated</a:t>
            </a:r>
            <a:endParaRPr/>
          </a:p>
        </p:txBody>
      </p:sp>
      <p:sp>
        <p:nvSpPr>
          <p:cNvPr id="206" name="Google Shape;206;p10"/>
          <p:cNvSpPr/>
          <p:nvPr/>
        </p:nvSpPr>
        <p:spPr>
          <a:xfrm>
            <a:off x="5187650" y="2338025"/>
            <a:ext cx="1937100" cy="118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and Occurence of each orbit calculated</a:t>
            </a: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2013600" y="4183975"/>
            <a:ext cx="1937100" cy="13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highlight>
                  <a:schemeClr val="lt2"/>
                </a:highlight>
              </a:rPr>
              <a:t>Calculate the number and occurence of mission outcome per orbit type</a:t>
            </a:r>
            <a:endParaRPr sz="135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5261625" y="4183925"/>
            <a:ext cx="1937100" cy="130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highlight>
                  <a:schemeClr val="lt2"/>
                </a:highlight>
              </a:rPr>
              <a:t>Create a landing outcome label</a:t>
            </a:r>
            <a:endParaRPr sz="1350"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cxnSp>
        <p:nvCxnSpPr>
          <p:cNvPr id="209" name="Google Shape;209;p10"/>
          <p:cNvCxnSpPr>
            <a:stCxn id="205" idx="3"/>
            <a:endCxn id="206" idx="1"/>
          </p:cNvCxnSpPr>
          <p:nvPr/>
        </p:nvCxnSpPr>
        <p:spPr>
          <a:xfrm>
            <a:off x="3950700" y="2929775"/>
            <a:ext cx="12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10"/>
          <p:cNvCxnSpPr>
            <a:stCxn id="206" idx="2"/>
            <a:endCxn id="207" idx="0"/>
          </p:cNvCxnSpPr>
          <p:nvPr/>
        </p:nvCxnSpPr>
        <p:spPr>
          <a:xfrm flipH="1">
            <a:off x="2982200" y="3521525"/>
            <a:ext cx="3174000" cy="6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10"/>
          <p:cNvCxnSpPr>
            <a:stCxn id="207" idx="3"/>
            <a:endCxn id="208" idx="1"/>
          </p:cNvCxnSpPr>
          <p:nvPr/>
        </p:nvCxnSpPr>
        <p:spPr>
          <a:xfrm>
            <a:off x="3950700" y="4836625"/>
            <a:ext cx="131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1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Scatterplots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Flight number by Payload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Flight number by Launch site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Payload by Launch site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Flight number by Orbit type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Payload and Orbit type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Barchart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Success vs orbit type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Lineplot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Success rate by year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https://github.com/nicnolet/ibmcapstone/blob/main/jupyter-labs-eda-datavizfin.ipynb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4" name="Google Shape;224;p12"/>
          <p:cNvSpPr txBox="1"/>
          <p:nvPr>
            <p:ph idx="1" type="body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SQL queries conducted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Names of unique launch sites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b="1" i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Display 5 records where launch sites begin with the string 'CCA'</a:t>
            </a:r>
            <a:endParaRPr b="1"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b="1" i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Display the total payload mass carried by boosters launched by NASA (CRS)</a:t>
            </a:r>
            <a:endParaRPr b="1"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b="1" i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Display average payload mass carried by booster version F9 v1.1</a:t>
            </a:r>
            <a:endParaRPr b="1"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b="1" i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List the date when the first succesful landing outcome in ground pad was acheived.</a:t>
            </a:r>
            <a:endParaRPr b="1"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b="1" i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List the names of the boosters which have success in drone ship and have payload mass greater than 4000 but less than 6000</a:t>
            </a:r>
            <a:endParaRPr b="1"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b="1" i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List the total number of successful and failure mission outcomes</a:t>
            </a:r>
            <a:endParaRPr b="1"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b="1" i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List the names of the booster_versions which have carried the maximum payload mass.</a:t>
            </a:r>
            <a:endParaRPr b="1"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b="1" i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List the records which will display the month names, failure landing_outcomes in drone ship ,booster versions, launch_site for the months in year 2015.</a:t>
            </a:r>
            <a:endParaRPr b="1" i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b="1" i="1" lang="en-US" sz="1050">
                <a:solidFill>
                  <a:schemeClr val="dk1"/>
                </a:solidFill>
                <a:highlight>
                  <a:srgbClr val="FFFFFF"/>
                </a:highlight>
              </a:rPr>
              <a:t>Rank the count of successful landing_outcomes between the date 04-06-2010 and 20-03-2017 in descending order.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https://github.com/nicnolet/ibmcapstone/blob/main/jupyter-labs-eda-sql-coursera_sqllite.ipynb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13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Objects add to Folium Map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all launch sites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Marker clusters of Success/failures at each launch site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distance from launch site to shore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233" name="Google Shape;233;p13"/>
          <p:cNvSpPr txBox="1"/>
          <p:nvPr/>
        </p:nvSpPr>
        <p:spPr>
          <a:xfrm>
            <a:off x="1007175" y="4572000"/>
            <a:ext cx="77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https://github.com/nicnolet/ibmcapstone/blob/main/lab_jupyter_launch_site_location_fin.ipynb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14"/>
          <p:cNvSpPr txBox="1"/>
          <p:nvPr>
            <p:ph idx="1" type="body"/>
          </p:nvPr>
        </p:nvSpPr>
        <p:spPr>
          <a:xfrm>
            <a:off x="689950" y="2626175"/>
            <a:ext cx="97455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Plots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Total success by all sites: view the most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</a:rPr>
              <a:t> launch site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Success rate by each site: view the launch success of individual sites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Success by payload mass with slider to view different payload masses: allows to view success rate by different payload mass</a:t>
            </a:r>
            <a:endParaRPr sz="2200">
              <a:solidFill>
                <a:srgbClr val="292929"/>
              </a:solidFill>
            </a:endParaRPr>
          </a:p>
          <a:p>
            <a:pPr indent="0" lvl="0" marL="177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  <p:sp>
        <p:nvSpPr>
          <p:cNvPr id="241" name="Google Shape;241;p14"/>
          <p:cNvSpPr txBox="1"/>
          <p:nvPr/>
        </p:nvSpPr>
        <p:spPr>
          <a:xfrm>
            <a:off x="164750" y="6026288"/>
            <a:ext cx="105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https://github.com/nicnolet/ibmcapstone/blob/main/spacex_dash_appfin.py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15"/>
          <p:cNvSpPr txBox="1"/>
          <p:nvPr>
            <p:ph idx="1" type="body"/>
          </p:nvPr>
        </p:nvSpPr>
        <p:spPr>
          <a:xfrm>
            <a:off x="917950" y="1796025"/>
            <a:ext cx="9745500" cy="4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Data split into test and train set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logistic regression, KNN, SVM, and decision tree models all had an accuracy of .80 or better</a:t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  <p:pic>
        <p:nvPicPr>
          <p:cNvPr id="249" name="Google Shape;2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700" y="2825125"/>
            <a:ext cx="2085869" cy="1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5"/>
          <p:cNvSpPr txBox="1"/>
          <p:nvPr/>
        </p:nvSpPr>
        <p:spPr>
          <a:xfrm>
            <a:off x="1775525" y="4187325"/>
            <a:ext cx="25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  <a:endParaRPr/>
          </a:p>
        </p:txBody>
      </p:sp>
      <p:sp>
        <p:nvSpPr>
          <p:cNvPr id="251" name="Google Shape;251;p15"/>
          <p:cNvSpPr txBox="1"/>
          <p:nvPr/>
        </p:nvSpPr>
        <p:spPr>
          <a:xfrm>
            <a:off x="148000" y="6294350"/>
            <a:ext cx="10446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u="sng">
                <a:solidFill>
                  <a:schemeClr val="hlink"/>
                </a:solidFill>
                <a:hlinkClick r:id="rId5"/>
              </a:rPr>
              <a:t>https://github.com/nicnolet/ibmcapstone/blob/main/SpaceX_Machine%20Learning%20Prediction_Part_5%20fin.ipynb</a:t>
            </a:r>
            <a:endParaRPr sz="1500">
              <a:solidFill>
                <a:srgbClr val="29292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52" name="Google Shape;25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8636" y="2747899"/>
            <a:ext cx="1814725" cy="1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5"/>
          <p:cNvSpPr txBox="1"/>
          <p:nvPr/>
        </p:nvSpPr>
        <p:spPr>
          <a:xfrm>
            <a:off x="5775450" y="4187325"/>
            <a:ext cx="6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SVM</a:t>
            </a:r>
            <a:endParaRPr/>
          </a:p>
        </p:txBody>
      </p:sp>
      <p:pic>
        <p:nvPicPr>
          <p:cNvPr id="254" name="Google Shape;25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08700" y="4587525"/>
            <a:ext cx="1944126" cy="14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5"/>
          <p:cNvSpPr txBox="1"/>
          <p:nvPr/>
        </p:nvSpPr>
        <p:spPr>
          <a:xfrm>
            <a:off x="1908688" y="6026275"/>
            <a:ext cx="25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Decision Tree</a:t>
            </a:r>
            <a:endParaRPr/>
          </a:p>
        </p:txBody>
      </p:sp>
      <p:pic>
        <p:nvPicPr>
          <p:cNvPr id="256" name="Google Shape;25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0437" y="4577725"/>
            <a:ext cx="1814725" cy="145766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5"/>
          <p:cNvSpPr txBox="1"/>
          <p:nvPr/>
        </p:nvSpPr>
        <p:spPr>
          <a:xfrm>
            <a:off x="5775440" y="6026275"/>
            <a:ext cx="6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/>
          <p:nvPr/>
        </p:nvSpPr>
        <p:spPr>
          <a:xfrm>
            <a:off x="841125" y="1807308"/>
            <a:ext cx="9844500" cy="3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Exploratory data analysis </a:t>
            </a:r>
            <a:r>
              <a:rPr lang="en-US" sz="2200">
                <a:solidFill>
                  <a:srgbClr val="292929"/>
                </a:solidFill>
              </a:rPr>
              <a:t>reveal low weight payloads performed best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SpaceX launches have been improving in success with each year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All Classification Models- LR, SVM, KNN and decision trees </a:t>
            </a:r>
            <a:r>
              <a:rPr lang="en-US" sz="2200">
                <a:solidFill>
                  <a:srgbClr val="292929"/>
                </a:solidFill>
              </a:rPr>
              <a:t>performed</a:t>
            </a:r>
            <a:r>
              <a:rPr lang="en-US" sz="2200">
                <a:solidFill>
                  <a:srgbClr val="292929"/>
                </a:solidFill>
              </a:rPr>
              <a:t> similarly </a:t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70C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64" name="Google Shape;264;p1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701" y="1922675"/>
            <a:ext cx="9599774" cy="19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 txBox="1"/>
          <p:nvPr/>
        </p:nvSpPr>
        <p:spPr>
          <a:xfrm>
            <a:off x="1247450" y="4519050"/>
            <a:ext cx="97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Most Launches are from CCAFS SLC 40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Sucess of launch increases with number of flights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  <p:pic>
        <p:nvPicPr>
          <p:cNvPr id="285" name="Google Shape;2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175" y="2087399"/>
            <a:ext cx="9239250" cy="18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1812325" y="4424900"/>
            <a:ext cx="97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9"/>
          <p:cNvSpPr txBox="1"/>
          <p:nvPr/>
        </p:nvSpPr>
        <p:spPr>
          <a:xfrm>
            <a:off x="1200300" y="4954000"/>
            <a:ext cx="979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Mostly low weight payloads are launched from </a:t>
            </a:r>
            <a:r>
              <a:rPr lang="en-US">
                <a:solidFill>
                  <a:schemeClr val="dk1"/>
                </a:solidFill>
              </a:rPr>
              <a:t>CCAFS SLC 40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No rockets with heavy payload launched from VAFB-SLC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94" name="Google Shape;29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3250" y="2558149"/>
            <a:ext cx="34956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0"/>
          <p:cNvSpPr txBox="1"/>
          <p:nvPr/>
        </p:nvSpPr>
        <p:spPr>
          <a:xfrm>
            <a:off x="2465088" y="5063225"/>
            <a:ext cx="6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Orbit</a:t>
            </a:r>
            <a:endParaRPr/>
          </a:p>
        </p:txBody>
      </p:sp>
      <p:sp>
        <p:nvSpPr>
          <p:cNvPr id="296" name="Google Shape;296;p20"/>
          <p:cNvSpPr txBox="1"/>
          <p:nvPr/>
        </p:nvSpPr>
        <p:spPr>
          <a:xfrm>
            <a:off x="9" y="3610588"/>
            <a:ext cx="10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Success</a:t>
            </a:r>
            <a:endParaRPr/>
          </a:p>
        </p:txBody>
      </p:sp>
      <p:sp>
        <p:nvSpPr>
          <p:cNvPr id="297" name="Google Shape;297;p20"/>
          <p:cNvSpPr txBox="1"/>
          <p:nvPr/>
        </p:nvSpPr>
        <p:spPr>
          <a:xfrm>
            <a:off x="5060375" y="3610600"/>
            <a:ext cx="68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Orbits of ES-L1, GEO, HEO and SSO had the best success rate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04" name="Google Shape;3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200" y="2514599"/>
            <a:ext cx="91440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1"/>
          <p:cNvSpPr txBox="1"/>
          <p:nvPr/>
        </p:nvSpPr>
        <p:spPr>
          <a:xfrm>
            <a:off x="1746575" y="5101575"/>
            <a:ext cx="5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VLEO orbits have become the most common launches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1" name="Google Shape;311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312" name="Google Shape;3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850" y="2205099"/>
            <a:ext cx="91059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2"/>
          <p:cNvSpPr txBox="1"/>
          <p:nvPr/>
        </p:nvSpPr>
        <p:spPr>
          <a:xfrm>
            <a:off x="1012075" y="4895625"/>
            <a:ext cx="979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Certain orbits tend to have specific payloads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GTO orbits have payloads between 4000 - 8000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ISS orbits are between 2000-400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VLEO orbits tend to be the heaviest around 14000 - 16000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Success Yearly Trend</a:t>
            </a:r>
            <a:endParaRPr/>
          </a:p>
        </p:txBody>
      </p:sp>
      <p:pic>
        <p:nvPicPr>
          <p:cNvPr id="320" name="Google Shape;3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900" y="2487549"/>
            <a:ext cx="42481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3"/>
          <p:cNvSpPr txBox="1"/>
          <p:nvPr/>
        </p:nvSpPr>
        <p:spPr>
          <a:xfrm>
            <a:off x="6207775" y="3592375"/>
            <a:ext cx="53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Success of launches increases by year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7" name="Google Shape;327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  <p:pic>
        <p:nvPicPr>
          <p:cNvPr id="328" name="Google Shape;3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075" y="2087399"/>
            <a:ext cx="42291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3650" y="3210874"/>
            <a:ext cx="131445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336" name="Google Shape;3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713" y="1922674"/>
            <a:ext cx="52101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363" y="2721099"/>
            <a:ext cx="102012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3" name="Google Shape;343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344" name="Google Shape;3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3125" y="1969724"/>
            <a:ext cx="6229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2450" y="3248424"/>
            <a:ext cx="17907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1" name="Google Shape;351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352" name="Google Shape;3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8363" y="2158024"/>
            <a:ext cx="62388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3975" y="3133724"/>
            <a:ext cx="17240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  <p:pic>
        <p:nvPicPr>
          <p:cNvPr id="360" name="Google Shape;3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975" y="2181549"/>
            <a:ext cx="63436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8225" y="3428999"/>
            <a:ext cx="81915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  <p:pic>
        <p:nvPicPr>
          <p:cNvPr id="368" name="Google Shape;3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875" y="2228649"/>
            <a:ext cx="96202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8200" y="3428999"/>
            <a:ext cx="1219200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918875" y="1771637"/>
            <a:ext cx="9306000" cy="3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9077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Methodology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Data collected through API and </a:t>
            </a:r>
            <a:r>
              <a:rPr lang="en-US" sz="2200">
                <a:solidFill>
                  <a:srgbClr val="292929"/>
                </a:solidFill>
              </a:rPr>
              <a:t>web scraping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Data cleaning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EDA with SQL and Data </a:t>
            </a:r>
            <a:r>
              <a:rPr lang="en-US" sz="2200">
                <a:solidFill>
                  <a:srgbClr val="292929"/>
                </a:solidFill>
              </a:rPr>
              <a:t>visualization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Folium for interactive data visualisation 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Machine learning Model building and prediction</a:t>
            </a:r>
            <a:endParaRPr sz="2200">
              <a:solidFill>
                <a:srgbClr val="292929"/>
              </a:solidFill>
            </a:endParaRPr>
          </a:p>
          <a:p>
            <a:pPr indent="-239077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Results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○"/>
            </a:pPr>
            <a:r>
              <a:rPr lang="en-US" sz="2200">
                <a:solidFill>
                  <a:srgbClr val="292929"/>
                </a:solidFill>
              </a:rPr>
              <a:t>Exploratory Data analysis conducted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Predictive Analytics through Machine Learning 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5" name="Google Shape;375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376" name="Google Shape;3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5563" y="1852049"/>
            <a:ext cx="70008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8163" y="3428999"/>
            <a:ext cx="36957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3" name="Google Shape;383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384" name="Google Shape;3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50" y="1852049"/>
            <a:ext cx="842010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9950" y="2680724"/>
            <a:ext cx="1175710" cy="33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392" name="Google Shape;3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213" y="1852049"/>
            <a:ext cx="103155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5450" y="3019424"/>
            <a:ext cx="29241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400" name="Google Shape;40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450" y="1875599"/>
            <a:ext cx="1032510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2850" y="2782749"/>
            <a:ext cx="3009900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2" name="Google Shape;412;p35"/>
          <p:cNvSpPr txBox="1"/>
          <p:nvPr>
            <p:ph idx="1" type="body"/>
          </p:nvPr>
        </p:nvSpPr>
        <p:spPr>
          <a:xfrm>
            <a:off x="770000" y="5101566"/>
            <a:ext cx="97455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Folium map showing locations of all launch sites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Folium Map </a:t>
            </a:r>
            <a:r>
              <a:rPr lang="en-US" sz="4000">
                <a:solidFill>
                  <a:srgbClr val="0B49CB"/>
                </a:solidFill>
              </a:rPr>
              <a:t>of All Launch Sites</a:t>
            </a:r>
            <a:endParaRPr/>
          </a:p>
        </p:txBody>
      </p:sp>
      <p:pic>
        <p:nvPicPr>
          <p:cNvPr id="414" name="Google Shape;4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225" y="1454399"/>
            <a:ext cx="7685141" cy="3709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0" name="Google Shape;420;p36"/>
          <p:cNvSpPr txBox="1"/>
          <p:nvPr>
            <p:ph idx="1" type="body"/>
          </p:nvPr>
        </p:nvSpPr>
        <p:spPr>
          <a:xfrm>
            <a:off x="770000" y="5287290"/>
            <a:ext cx="97455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Calibri"/>
              <a:buChar char="●"/>
            </a:pPr>
            <a:r>
              <a:rPr lang="en-US" sz="2200">
                <a:solidFill>
                  <a:srgbClr val="292929"/>
                </a:solidFill>
              </a:rPr>
              <a:t>Markers indicate if launch was successful or a failure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Folium </a:t>
            </a:r>
            <a:r>
              <a:rPr lang="en-US" sz="4000">
                <a:solidFill>
                  <a:srgbClr val="0B49CB"/>
                </a:solidFill>
              </a:rPr>
              <a:t>map with success/fail marker </a:t>
            </a:r>
            <a:endParaRPr/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763" y="1240099"/>
            <a:ext cx="7436065" cy="3894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37"/>
          <p:cNvSpPr txBox="1"/>
          <p:nvPr>
            <p:ph idx="1" type="body"/>
          </p:nvPr>
        </p:nvSpPr>
        <p:spPr>
          <a:xfrm>
            <a:off x="770000" y="5544464"/>
            <a:ext cx="85977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Folium map showing distance from launch site to coast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Folium</a:t>
            </a:r>
            <a:r>
              <a:rPr lang="en-US" sz="4000">
                <a:solidFill>
                  <a:srgbClr val="0B49CB"/>
                </a:solidFill>
              </a:rPr>
              <a:t> Map with Distance to Object</a:t>
            </a:r>
            <a:endParaRPr/>
          </a:p>
        </p:txBody>
      </p:sp>
      <p:pic>
        <p:nvPicPr>
          <p:cNvPr id="430" name="Google Shape;4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675" y="1240099"/>
            <a:ext cx="7974101" cy="415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1" name="Google Shape;441;p39"/>
          <p:cNvSpPr txBox="1"/>
          <p:nvPr>
            <p:ph idx="1" type="body"/>
          </p:nvPr>
        </p:nvSpPr>
        <p:spPr>
          <a:xfrm>
            <a:off x="770000" y="5484040"/>
            <a:ext cx="9745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197167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KSC LC-39A had the most successful launches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Success Rate by Launch Site</a:t>
            </a:r>
            <a:endParaRPr/>
          </a:p>
        </p:txBody>
      </p:sp>
      <p:pic>
        <p:nvPicPr>
          <p:cNvPr id="443" name="Google Shape;4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413" y="1538036"/>
            <a:ext cx="94011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58700" y="2521398"/>
            <a:ext cx="9645300" cy="28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495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Successful la</a:t>
            </a:r>
            <a:r>
              <a:rPr lang="en-US" sz="2300">
                <a:solidFill>
                  <a:srgbClr val="292929"/>
                </a:solidFill>
              </a:rPr>
              <a:t>nding</a:t>
            </a:r>
            <a:r>
              <a:rPr lang="en-US" sz="2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of Falcon 9 </a:t>
            </a:r>
            <a:r>
              <a:rPr lang="en-US" sz="2300">
                <a:solidFill>
                  <a:srgbClr val="292929"/>
                </a:solidFill>
              </a:rPr>
              <a:t>first stage</a:t>
            </a:r>
            <a:r>
              <a:rPr lang="en-US" sz="2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is essential for </a:t>
            </a:r>
            <a:r>
              <a:rPr lang="en-US" sz="2300">
                <a:solidFill>
                  <a:srgbClr val="292929"/>
                </a:solidFill>
              </a:rPr>
              <a:t>S</a:t>
            </a:r>
            <a:r>
              <a:rPr lang="en-US" sz="2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pace X to predict the cost of the launch. </a:t>
            </a:r>
            <a:r>
              <a:rPr lang="en-US" sz="2300">
                <a:solidFill>
                  <a:srgbClr val="292929"/>
                </a:solidFill>
              </a:rPr>
              <a:t>Reuse of the first stage rocket allows Space X to launch for much more competitive prices. </a:t>
            </a:r>
            <a:endParaRPr sz="23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292929"/>
              </a:solidFill>
            </a:endParaRPr>
          </a:p>
          <a:p>
            <a:pPr indent="-23495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This analysis aims to determine if predictive models can be created for </a:t>
            </a:r>
            <a:r>
              <a:rPr lang="en-US" sz="2300">
                <a:solidFill>
                  <a:srgbClr val="292929"/>
                </a:solidFill>
              </a:rPr>
              <a:t>the</a:t>
            </a:r>
            <a:r>
              <a:rPr lang="en-US" sz="23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successful landing of the first stage</a:t>
            </a:r>
            <a:endParaRPr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40"/>
          <p:cNvSpPr txBox="1"/>
          <p:nvPr>
            <p:ph idx="1" type="body"/>
          </p:nvPr>
        </p:nvSpPr>
        <p:spPr>
          <a:xfrm>
            <a:off x="734025" y="5248666"/>
            <a:ext cx="10551600" cy="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KSC LC-39A had a 76.9 launch success rate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Success Rate of KSC LC-39A launchsite</a:t>
            </a:r>
            <a:endParaRPr/>
          </a:p>
        </p:txBody>
      </p:sp>
      <p:pic>
        <p:nvPicPr>
          <p:cNvPr id="451" name="Google Shape;451;p40"/>
          <p:cNvPicPr preferRelativeResize="0"/>
          <p:nvPr/>
        </p:nvPicPr>
        <p:blipFill rotWithShape="1">
          <a:blip r:embed="rId4">
            <a:alphaModFix/>
          </a:blip>
          <a:srcRect b="3716" l="0" r="0" t="0"/>
          <a:stretch/>
        </p:blipFill>
        <p:spPr>
          <a:xfrm>
            <a:off x="2153025" y="2025862"/>
            <a:ext cx="7077075" cy="28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p41"/>
          <p:cNvSpPr txBox="1"/>
          <p:nvPr>
            <p:ph idx="1" type="body"/>
          </p:nvPr>
        </p:nvSpPr>
        <p:spPr>
          <a:xfrm>
            <a:off x="820400" y="5403200"/>
            <a:ext cx="104148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97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rgbClr val="292929"/>
                </a:solidFill>
              </a:rPr>
              <a:t>Success rate is higher when the payload mass is under 4000kg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Success rate by Payload Mass</a:t>
            </a:r>
            <a:endParaRPr/>
          </a:p>
        </p:txBody>
      </p:sp>
      <p:pic>
        <p:nvPicPr>
          <p:cNvPr id="459" name="Google Shape;45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8400" y="1240100"/>
            <a:ext cx="5791200" cy="38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240101"/>
            <a:ext cx="5943601" cy="38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72" name="Google Shape;4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25" y="1720274"/>
            <a:ext cx="7162800" cy="4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3"/>
          <p:cNvSpPr txBox="1"/>
          <p:nvPr/>
        </p:nvSpPr>
        <p:spPr>
          <a:xfrm>
            <a:off x="8144625" y="3356538"/>
            <a:ext cx="38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models had similar accuracy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9" name="Google Shape;479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80" name="Google Shape;4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325575"/>
            <a:ext cx="2743200" cy="211515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4"/>
          <p:cNvSpPr txBox="1"/>
          <p:nvPr/>
        </p:nvSpPr>
        <p:spPr>
          <a:xfrm>
            <a:off x="896700" y="3573150"/>
            <a:ext cx="35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  <a:endParaRPr/>
          </a:p>
        </p:txBody>
      </p:sp>
      <p:pic>
        <p:nvPicPr>
          <p:cNvPr id="482" name="Google Shape;48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450" y="1278865"/>
            <a:ext cx="274320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4"/>
          <p:cNvSpPr txBox="1"/>
          <p:nvPr/>
        </p:nvSpPr>
        <p:spPr>
          <a:xfrm>
            <a:off x="4027450" y="3525563"/>
            <a:ext cx="35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SVM</a:t>
            </a:r>
            <a:endParaRPr/>
          </a:p>
        </p:txBody>
      </p:sp>
      <p:pic>
        <p:nvPicPr>
          <p:cNvPr id="484" name="Google Shape;484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000" y="3973350"/>
            <a:ext cx="274320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4"/>
          <p:cNvSpPr txBox="1"/>
          <p:nvPr/>
        </p:nvSpPr>
        <p:spPr>
          <a:xfrm>
            <a:off x="770000" y="6039650"/>
            <a:ext cx="35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Decision Tree</a:t>
            </a:r>
            <a:endParaRPr/>
          </a:p>
        </p:txBody>
      </p:sp>
      <p:pic>
        <p:nvPicPr>
          <p:cNvPr id="486" name="Google Shape;48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27450" y="3925775"/>
            <a:ext cx="2743200" cy="210312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4"/>
          <p:cNvSpPr txBox="1"/>
          <p:nvPr/>
        </p:nvSpPr>
        <p:spPr>
          <a:xfrm>
            <a:off x="4357488" y="6026288"/>
            <a:ext cx="35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KNN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45"/>
          <p:cNvSpPr txBox="1"/>
          <p:nvPr>
            <p:ph idx="1" type="body"/>
          </p:nvPr>
        </p:nvSpPr>
        <p:spPr>
          <a:xfrm>
            <a:off x="770000" y="2675300"/>
            <a:ext cx="9986400" cy="22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All models perform similarly for predicting accuracy of launch success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Low payload weights have higher success than heavier payloads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Success rate increases with time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KSC LC 39A is the most successful launch sites</a:t>
            </a:r>
            <a:endParaRPr/>
          </a:p>
        </p:txBody>
      </p:sp>
      <p:sp>
        <p:nvSpPr>
          <p:cNvPr id="494" name="Google Shape;494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770011" y="1486308"/>
            <a:ext cx="10104900" cy="52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SpaceX R</a:t>
            </a:r>
            <a:r>
              <a:rPr lang="en-US" sz="7600">
                <a:solidFill>
                  <a:srgbClr val="757070"/>
                </a:solidFill>
              </a:rPr>
              <a:t>est API</a:t>
            </a:r>
            <a:endParaRPr sz="7600">
              <a:solidFill>
                <a:srgbClr val="757070"/>
              </a:solidFill>
            </a:endParaRPr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Char char="•"/>
            </a:pPr>
            <a:r>
              <a:rPr lang="en-US" sz="7600">
                <a:solidFill>
                  <a:srgbClr val="757070"/>
                </a:solidFill>
              </a:rPr>
              <a:t>Wikipedia web scrapping with beautiful soup</a:t>
            </a:r>
            <a:endParaRPr sz="7600">
              <a:solidFill>
                <a:srgbClr val="757070"/>
              </a:solidFill>
            </a:endParaRPr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7600">
                <a:solidFill>
                  <a:srgbClr val="757070"/>
                </a:solidFill>
              </a:rPr>
              <a:t>Data was imported in a pandas data frame, filtered and cleaned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/>
          </a:p>
          <a:p>
            <a:pPr indent="-2286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•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models</a:t>
            </a:r>
            <a:endParaRPr/>
          </a:p>
          <a:p>
            <a:pPr indent="-228600" lvl="1" marL="6858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757070"/>
              </a:buClr>
              <a:buSzPct val="100000"/>
              <a:buFont typeface="Arial"/>
              <a:buChar char="•"/>
            </a:pPr>
            <a:r>
              <a:rPr lang="en-US" sz="7600">
                <a:solidFill>
                  <a:srgbClr val="757070"/>
                </a:solidFill>
              </a:rPr>
              <a:t>L</a:t>
            </a: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ogistic regression, Support Vector Machine, K nearest neighbor and Decision Trees </a:t>
            </a:r>
            <a:r>
              <a:rPr lang="en-US" sz="7600">
                <a:solidFill>
                  <a:srgbClr val="757070"/>
                </a:solidFill>
              </a:rPr>
              <a:t>evaluated</a:t>
            </a:r>
            <a:r>
              <a:rPr b="0" i="0" lang="en-US" sz="76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 for best prediction accuracy</a:t>
            </a:r>
            <a:endParaRPr/>
          </a:p>
          <a:p>
            <a:pPr indent="-88900" lvl="0" marL="228600" marR="0" rtl="0" algn="l">
              <a:lnSpc>
                <a:spcPct val="12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8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3675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/>
          <p:nvPr/>
        </p:nvSpPr>
        <p:spPr>
          <a:xfrm>
            <a:off x="189025" y="5141425"/>
            <a:ext cx="10515600" cy="15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7"/>
          <p:cNvSpPr txBox="1"/>
          <p:nvPr>
            <p:ph idx="1" type="body"/>
          </p:nvPr>
        </p:nvSpPr>
        <p:spPr>
          <a:xfrm>
            <a:off x="770011" y="11857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Data was collected using the Space X API using the requests library. Data was store in a pandas data from and filtered for Falcon 9 stage 1 landings and missing values were replaced with means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Data was also collected using beautiful soup to scrap data from wikipedia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142225" y="5900675"/>
            <a:ext cx="12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SpaceX API</a:t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>
            <a:off x="1373725" y="5997275"/>
            <a:ext cx="676200" cy="2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"/>
          <p:cNvSpPr/>
          <p:nvPr/>
        </p:nvSpPr>
        <p:spPr>
          <a:xfrm>
            <a:off x="3840650" y="6054900"/>
            <a:ext cx="676200" cy="2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6737500" y="5997275"/>
            <a:ext cx="676200" cy="2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"/>
          <p:cNvSpPr txBox="1"/>
          <p:nvPr/>
        </p:nvSpPr>
        <p:spPr>
          <a:xfrm>
            <a:off x="2186438" y="5635050"/>
            <a:ext cx="1654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Booster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Launch site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payload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core data</a:t>
            </a:r>
            <a:endParaRPr/>
          </a:p>
        </p:txBody>
      </p:sp>
      <p:sp>
        <p:nvSpPr>
          <p:cNvPr id="137" name="Google Shape;137;p7"/>
          <p:cNvSpPr txBox="1"/>
          <p:nvPr/>
        </p:nvSpPr>
        <p:spPr>
          <a:xfrm>
            <a:off x="954925" y="5234850"/>
            <a:ext cx="15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request library</a:t>
            </a:r>
            <a:endParaRPr/>
          </a:p>
        </p:txBody>
      </p:sp>
      <p:sp>
        <p:nvSpPr>
          <p:cNvPr id="138" name="Google Shape;138;p7"/>
          <p:cNvSpPr txBox="1"/>
          <p:nvPr/>
        </p:nvSpPr>
        <p:spPr>
          <a:xfrm>
            <a:off x="4777302" y="595830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Pandas data frame</a:t>
            </a:r>
            <a:endParaRPr/>
          </a:p>
        </p:txBody>
      </p:sp>
      <p:sp>
        <p:nvSpPr>
          <p:cNvPr id="139" name="Google Shape;139;p7"/>
          <p:cNvSpPr txBox="1"/>
          <p:nvPr/>
        </p:nvSpPr>
        <p:spPr>
          <a:xfrm>
            <a:off x="3421850" y="5338950"/>
            <a:ext cx="151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 json</a:t>
            </a:r>
            <a:endParaRPr/>
          </a:p>
        </p:txBody>
      </p:sp>
      <p:sp>
        <p:nvSpPr>
          <p:cNvPr id="140" name="Google Shape;140;p7"/>
          <p:cNvSpPr txBox="1"/>
          <p:nvPr/>
        </p:nvSpPr>
        <p:spPr>
          <a:xfrm>
            <a:off x="7815374" y="5900675"/>
            <a:ext cx="240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Cleaned </a:t>
            </a:r>
            <a:r>
              <a:rPr lang="en-US"/>
              <a:t>Pandas data frame</a:t>
            </a:r>
            <a:endParaRPr/>
          </a:p>
        </p:txBody>
      </p:sp>
      <p:sp>
        <p:nvSpPr>
          <p:cNvPr id="141" name="Google Shape;141;p7"/>
          <p:cNvSpPr txBox="1"/>
          <p:nvPr/>
        </p:nvSpPr>
        <p:spPr>
          <a:xfrm>
            <a:off x="6241200" y="5123400"/>
            <a:ext cx="182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filtered and missing values replaced with means</a:t>
            </a:r>
            <a:endParaRPr/>
          </a:p>
        </p:txBody>
      </p:sp>
      <p:sp>
        <p:nvSpPr>
          <p:cNvPr id="142" name="Google Shape;142;p7"/>
          <p:cNvSpPr/>
          <p:nvPr/>
        </p:nvSpPr>
        <p:spPr>
          <a:xfrm>
            <a:off x="189025" y="3185000"/>
            <a:ext cx="10515600" cy="154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"/>
          <p:cNvSpPr txBox="1"/>
          <p:nvPr/>
        </p:nvSpPr>
        <p:spPr>
          <a:xfrm>
            <a:off x="4419600" y="2784788"/>
            <a:ext cx="18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Scrapping</a:t>
            </a:r>
            <a:endParaRPr/>
          </a:p>
        </p:txBody>
      </p:sp>
      <p:sp>
        <p:nvSpPr>
          <p:cNvPr id="144" name="Google Shape;144;p7"/>
          <p:cNvSpPr txBox="1"/>
          <p:nvPr/>
        </p:nvSpPr>
        <p:spPr>
          <a:xfrm>
            <a:off x="214925" y="3647300"/>
            <a:ext cx="15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HTML response from Wikipedia</a:t>
            </a:r>
            <a:endParaRPr/>
          </a:p>
        </p:txBody>
      </p:sp>
      <p:sp>
        <p:nvSpPr>
          <p:cNvPr id="145" name="Google Shape;145;p7"/>
          <p:cNvSpPr/>
          <p:nvPr/>
        </p:nvSpPr>
        <p:spPr>
          <a:xfrm flipH="1" rot="10800000">
            <a:off x="1789525" y="3930625"/>
            <a:ext cx="676200" cy="6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4101088" y="3794725"/>
            <a:ext cx="676200" cy="2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 txBox="1"/>
          <p:nvPr/>
        </p:nvSpPr>
        <p:spPr>
          <a:xfrm>
            <a:off x="2526500" y="3590425"/>
            <a:ext cx="15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 data using beautiful soup</a:t>
            </a:r>
            <a:endParaRPr/>
          </a:p>
        </p:txBody>
      </p:sp>
      <p:sp>
        <p:nvSpPr>
          <p:cNvPr id="148" name="Google Shape;148;p7"/>
          <p:cNvSpPr txBox="1"/>
          <p:nvPr/>
        </p:nvSpPr>
        <p:spPr>
          <a:xfrm>
            <a:off x="4838088" y="3590450"/>
            <a:ext cx="15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Normalize data into csv</a:t>
            </a:r>
            <a:endParaRPr/>
          </a:p>
        </p:txBody>
      </p:sp>
      <p:sp>
        <p:nvSpPr>
          <p:cNvPr id="149" name="Google Shape;149;p7"/>
          <p:cNvSpPr txBox="1"/>
          <p:nvPr/>
        </p:nvSpPr>
        <p:spPr>
          <a:xfrm>
            <a:off x="4714650" y="4779900"/>
            <a:ext cx="123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SpaceX API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8"/>
          <p:cNvSpPr txBox="1"/>
          <p:nvPr>
            <p:ph idx="1" type="body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D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ata collection with SpaceX REST </a:t>
            </a:r>
            <a:r>
              <a:rPr lang="en-US" sz="2200">
                <a:solidFill>
                  <a:srgbClr val="292929"/>
                </a:solidFill>
              </a:rPr>
              <a:t>API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import data as json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convert to pandas dataframe</a:t>
            </a:r>
            <a:r>
              <a:rPr b="0" i="0" lang="en-US" sz="2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data is cleaned using custom function, assigned to a </a:t>
            </a:r>
            <a:r>
              <a:rPr lang="en-US" sz="2200">
                <a:solidFill>
                  <a:srgbClr val="292929"/>
                </a:solidFill>
              </a:rPr>
              <a:t>dictionairy</a:t>
            </a:r>
            <a:r>
              <a:rPr lang="en-US" sz="2200">
                <a:solidFill>
                  <a:srgbClr val="292929"/>
                </a:solidFill>
              </a:rPr>
              <a:t> then to a list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Data filtered for Falcon 9 rockets only</a:t>
            </a:r>
            <a:endParaRPr sz="2200">
              <a:solidFill>
                <a:srgbClr val="292929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•"/>
            </a:pPr>
            <a:r>
              <a:rPr lang="en-US" sz="2200">
                <a:solidFill>
                  <a:srgbClr val="292929"/>
                </a:solidFill>
              </a:rPr>
              <a:t>Missing values replaced with means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  <p:sp>
        <p:nvSpPr>
          <p:cNvPr id="157" name="Google Shape;157;p8"/>
          <p:cNvSpPr txBox="1"/>
          <p:nvPr/>
        </p:nvSpPr>
        <p:spPr>
          <a:xfrm>
            <a:off x="228600" y="6253850"/>
            <a:ext cx="78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https://github.com/nicnolet/ibmcapstone/blob/main/jupyter-labs-spacex-data-collection-api.ipynb</a:t>
            </a:r>
            <a:endParaRPr/>
          </a:p>
        </p:txBody>
      </p:sp>
      <p:pic>
        <p:nvPicPr>
          <p:cNvPr id="158" name="Google Shape;158;p8"/>
          <p:cNvPicPr preferRelativeResize="0"/>
          <p:nvPr/>
        </p:nvPicPr>
        <p:blipFill rotWithShape="1">
          <a:blip r:embed="rId5">
            <a:alphaModFix/>
          </a:blip>
          <a:srcRect b="0" l="0" r="50000" t="0"/>
          <a:stretch/>
        </p:blipFill>
        <p:spPr>
          <a:xfrm>
            <a:off x="5615575" y="1920300"/>
            <a:ext cx="5943600" cy="3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5997" y="2480725"/>
            <a:ext cx="56227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8"/>
          <p:cNvSpPr txBox="1"/>
          <p:nvPr/>
        </p:nvSpPr>
        <p:spPr>
          <a:xfrm>
            <a:off x="5682463" y="1520100"/>
            <a:ext cx="62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is imported as json file</a:t>
            </a:r>
            <a:endParaRPr/>
          </a:p>
        </p:txBody>
      </p:sp>
      <p:sp>
        <p:nvSpPr>
          <p:cNvPr id="161" name="Google Shape;161;p8"/>
          <p:cNvSpPr txBox="1"/>
          <p:nvPr/>
        </p:nvSpPr>
        <p:spPr>
          <a:xfrm>
            <a:off x="5790138" y="2173450"/>
            <a:ext cx="62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lang="en-US"/>
              <a:t>Data is converted in pandas data frame</a:t>
            </a:r>
            <a:endParaRPr/>
          </a:p>
        </p:txBody>
      </p:sp>
      <p:sp>
        <p:nvSpPr>
          <p:cNvPr id="162" name="Google Shape;162;p8"/>
          <p:cNvSpPr txBox="1"/>
          <p:nvPr/>
        </p:nvSpPr>
        <p:spPr>
          <a:xfrm>
            <a:off x="5790138" y="3228900"/>
            <a:ext cx="62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lang="en-US"/>
              <a:t>. Data is cleaned using functions</a:t>
            </a:r>
            <a:endParaRPr/>
          </a:p>
        </p:txBody>
      </p:sp>
      <p:pic>
        <p:nvPicPr>
          <p:cNvPr id="163" name="Google Shape;163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3576" y="3532663"/>
            <a:ext cx="18097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3576" y="3710813"/>
            <a:ext cx="145732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3576" y="3968000"/>
            <a:ext cx="14573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3576" y="4138963"/>
            <a:ext cx="1276350" cy="2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8"/>
          <p:cNvSpPr txBox="1"/>
          <p:nvPr/>
        </p:nvSpPr>
        <p:spPr>
          <a:xfrm>
            <a:off x="8806057" y="2826800"/>
            <a:ext cx="324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</a:t>
            </a:r>
            <a:r>
              <a:rPr lang="en-US"/>
              <a:t>. Data assigned to </a:t>
            </a:r>
            <a:r>
              <a:rPr lang="en-US"/>
              <a:t>dictionary</a:t>
            </a:r>
            <a:r>
              <a:rPr lang="en-US"/>
              <a:t> then dataframe</a:t>
            </a:r>
            <a:endParaRPr/>
          </a:p>
        </p:txBody>
      </p:sp>
      <p:pic>
        <p:nvPicPr>
          <p:cNvPr id="168" name="Google Shape;168;p8"/>
          <p:cNvPicPr preferRelativeResize="0"/>
          <p:nvPr/>
        </p:nvPicPr>
        <p:blipFill rotWithShape="1">
          <a:blip r:embed="rId11">
            <a:alphaModFix/>
          </a:blip>
          <a:srcRect b="0" l="0" r="37083" t="0"/>
          <a:stretch/>
        </p:blipFill>
        <p:spPr>
          <a:xfrm>
            <a:off x="9026445" y="3537450"/>
            <a:ext cx="260685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848738" y="6349175"/>
            <a:ext cx="296227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/>
        </p:nvSpPr>
        <p:spPr>
          <a:xfrm>
            <a:off x="5615575" y="4365225"/>
            <a:ext cx="34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r>
              <a:rPr lang="en-US"/>
              <a:t>. Data filtered for falcon 9 rockets only</a:t>
            </a:r>
            <a:endParaRPr/>
          </a:p>
        </p:txBody>
      </p:sp>
      <p:pic>
        <p:nvPicPr>
          <p:cNvPr id="171" name="Google Shape;171;p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15575" y="4710413"/>
            <a:ext cx="3124495" cy="2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8"/>
          <p:cNvSpPr txBox="1"/>
          <p:nvPr/>
        </p:nvSpPr>
        <p:spPr>
          <a:xfrm>
            <a:off x="5776000" y="5001225"/>
            <a:ext cx="347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r>
              <a:rPr lang="en-US"/>
              <a:t>. Missing values replaced with means</a:t>
            </a:r>
            <a:endParaRPr/>
          </a:p>
        </p:txBody>
      </p:sp>
      <p:pic>
        <p:nvPicPr>
          <p:cNvPr id="173" name="Google Shape;173;p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07738" y="5380138"/>
            <a:ext cx="288607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854575" y="5690713"/>
            <a:ext cx="4171884" cy="2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0" name="Google Shape;180;p9"/>
          <p:cNvSpPr txBox="1"/>
          <p:nvPr>
            <p:ph idx="1" type="body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W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eb scraping </a:t>
            </a:r>
            <a:r>
              <a:rPr lang="en-US" sz="2200">
                <a:solidFill>
                  <a:srgbClr val="292929"/>
                </a:solidFill>
              </a:rPr>
              <a:t>from Wikipedia</a:t>
            </a:r>
            <a:endParaRPr/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83" name="Google Shape;183;p9"/>
          <p:cNvSpPr txBox="1"/>
          <p:nvPr/>
        </p:nvSpPr>
        <p:spPr>
          <a:xfrm>
            <a:off x="0" y="3284300"/>
            <a:ext cx="285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https://github.com/nicnolet/ibmcapstone/blob/main/jupyter-labs-webscraping.ipynb</a:t>
            </a:r>
            <a:endParaRPr/>
          </a:p>
        </p:txBody>
      </p:sp>
      <p:pic>
        <p:nvPicPr>
          <p:cNvPr id="184" name="Google Shape;18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74" y="1792299"/>
            <a:ext cx="372427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9"/>
          <p:cNvSpPr txBox="1"/>
          <p:nvPr/>
        </p:nvSpPr>
        <p:spPr>
          <a:xfrm>
            <a:off x="3686675" y="1521288"/>
            <a:ext cx="66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Get HTTP resonse</a:t>
            </a:r>
            <a:endParaRPr/>
          </a:p>
        </p:txBody>
      </p:sp>
      <p:pic>
        <p:nvPicPr>
          <p:cNvPr id="186" name="Google Shape;186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875" y="2602899"/>
            <a:ext cx="518160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9"/>
          <p:cNvSpPr txBox="1"/>
          <p:nvPr/>
        </p:nvSpPr>
        <p:spPr>
          <a:xfrm>
            <a:off x="3686675" y="2202688"/>
            <a:ext cx="66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.Create beautiful soup object with HTTP response</a:t>
            </a:r>
            <a:endParaRPr/>
          </a:p>
        </p:txBody>
      </p:sp>
      <p:pic>
        <p:nvPicPr>
          <p:cNvPr id="188" name="Google Shape;188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6675" y="3264824"/>
            <a:ext cx="3819525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 txBox="1"/>
          <p:nvPr/>
        </p:nvSpPr>
        <p:spPr>
          <a:xfrm>
            <a:off x="3686675" y="2884088"/>
            <a:ext cx="66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r>
              <a:rPr lang="en-US"/>
              <a:t>. .Put all tables into a soup object</a:t>
            </a:r>
            <a:endParaRPr/>
          </a:p>
        </p:txBody>
      </p:sp>
      <p:pic>
        <p:nvPicPr>
          <p:cNvPr id="190" name="Google Shape;190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6663" y="3831934"/>
            <a:ext cx="4533401" cy="154766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9"/>
          <p:cNvSpPr txBox="1"/>
          <p:nvPr/>
        </p:nvSpPr>
        <p:spPr>
          <a:xfrm>
            <a:off x="3686675" y="3523500"/>
            <a:ext cx="25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</a:t>
            </a:r>
            <a:r>
              <a:rPr lang="en-US"/>
              <a:t>.Find all Column Names</a:t>
            </a:r>
            <a:endParaRPr/>
          </a:p>
        </p:txBody>
      </p:sp>
      <p:pic>
        <p:nvPicPr>
          <p:cNvPr id="192" name="Google Shape;192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4838" y="1521300"/>
            <a:ext cx="3667137" cy="222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 txBox="1"/>
          <p:nvPr/>
        </p:nvSpPr>
        <p:spPr>
          <a:xfrm>
            <a:off x="7981600" y="1240100"/>
            <a:ext cx="40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</a:t>
            </a:r>
            <a:r>
              <a:rPr lang="en-US"/>
              <a:t>.Create empty </a:t>
            </a:r>
            <a:r>
              <a:rPr lang="en-US"/>
              <a:t>dictionary</a:t>
            </a:r>
            <a:r>
              <a:rPr lang="en-US"/>
              <a:t> with column names </a:t>
            </a:r>
            <a:endParaRPr/>
          </a:p>
        </p:txBody>
      </p:sp>
      <p:pic>
        <p:nvPicPr>
          <p:cNvPr id="194" name="Google Shape;194;p9"/>
          <p:cNvPicPr preferRelativeResize="0"/>
          <p:nvPr/>
        </p:nvPicPr>
        <p:blipFill rotWithShape="1">
          <a:blip r:embed="rId9">
            <a:alphaModFix/>
          </a:blip>
          <a:srcRect b="51076" l="0" r="0" t="0"/>
          <a:stretch/>
        </p:blipFill>
        <p:spPr>
          <a:xfrm>
            <a:off x="3816800" y="5830101"/>
            <a:ext cx="2557800" cy="7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 txBox="1"/>
          <p:nvPr/>
        </p:nvSpPr>
        <p:spPr>
          <a:xfrm>
            <a:off x="3686675" y="5379600"/>
            <a:ext cx="40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</a:t>
            </a:r>
            <a:r>
              <a:rPr lang="en-US"/>
              <a:t>.Fill launch </a:t>
            </a:r>
            <a:r>
              <a:rPr lang="en-US"/>
              <a:t>dictionary</a:t>
            </a:r>
            <a:r>
              <a:rPr lang="en-US"/>
              <a:t> with data</a:t>
            </a:r>
            <a:endParaRPr/>
          </a:p>
        </p:txBody>
      </p:sp>
      <p:sp>
        <p:nvSpPr>
          <p:cNvPr id="196" name="Google Shape;196;p9"/>
          <p:cNvSpPr txBox="1"/>
          <p:nvPr/>
        </p:nvSpPr>
        <p:spPr>
          <a:xfrm>
            <a:off x="8154588" y="3773438"/>
            <a:ext cx="40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</a:t>
            </a:r>
            <a:r>
              <a:rPr lang="en-US"/>
              <a:t>.Convert dictionary to dataframe</a:t>
            </a:r>
            <a:endParaRPr/>
          </a:p>
        </p:txBody>
      </p:sp>
      <p:pic>
        <p:nvPicPr>
          <p:cNvPr id="197" name="Google Shape;197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34375" y="4325775"/>
            <a:ext cx="2168763" cy="15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